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65" r:id="rId3"/>
    <p:sldId id="267" r:id="rId4"/>
    <p:sldId id="258" r:id="rId5"/>
    <p:sldId id="269" r:id="rId6"/>
    <p:sldId id="263" r:id="rId7"/>
    <p:sldId id="268" r:id="rId8"/>
    <p:sldId id="261" r:id="rId9"/>
    <p:sldId id="260" r:id="rId10"/>
    <p:sldId id="266" r:id="rId11"/>
    <p:sldId id="270" r:id="rId12"/>
    <p:sldId id="271" r:id="rId13"/>
    <p:sldId id="272" r:id="rId14"/>
    <p:sldId id="262" r:id="rId15"/>
    <p:sldId id="264" r:id="rId16"/>
    <p:sldId id="273" r:id="rId17"/>
    <p:sldId id="274"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497"/>
    <p:restoredTop sz="87968"/>
  </p:normalViewPr>
  <p:slideViewPr>
    <p:cSldViewPr snapToGrid="0" snapToObjects="1">
      <p:cViewPr varScale="1">
        <p:scale>
          <a:sx n="53" d="100"/>
          <a:sy n="53" d="100"/>
        </p:scale>
        <p:origin x="2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025D72-66E1-014A-BC19-8DAD5AC85069}" type="datetimeFigureOut">
              <a:rPr lang="en-US" smtClean="0"/>
              <a:t>10/25/18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F8F015-2D0B-B447-904B-B5D471301F34}" type="slidenum">
              <a:rPr lang="en-US" smtClean="0"/>
              <a:t>‹#›</a:t>
            </a:fld>
            <a:endParaRPr lang="en-US"/>
          </a:p>
        </p:txBody>
      </p:sp>
    </p:spTree>
    <p:extLst>
      <p:ext uri="{BB962C8B-B14F-4D97-AF65-F5344CB8AC3E}">
        <p14:creationId xmlns:p14="http://schemas.microsoft.com/office/powerpoint/2010/main" val="533895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Malinda </a:t>
            </a:r>
            <a:r>
              <a:rPr lang="en-US"/>
              <a:t>Matney</a:t>
            </a:r>
          </a:p>
        </p:txBody>
      </p:sp>
      <p:sp>
        <p:nvSpPr>
          <p:cNvPr id="4" name="Slide Number Placeholder 3"/>
          <p:cNvSpPr>
            <a:spLocks noGrp="1"/>
          </p:cNvSpPr>
          <p:nvPr>
            <p:ph type="sldNum" sz="quarter" idx="10"/>
          </p:nvPr>
        </p:nvSpPr>
        <p:spPr/>
        <p:txBody>
          <a:bodyPr/>
          <a:lstStyle/>
          <a:p>
            <a:fld id="{35F8F015-2D0B-B447-904B-B5D471301F34}" type="slidenum">
              <a:rPr lang="en-US" smtClean="0"/>
              <a:t>1</a:t>
            </a:fld>
            <a:endParaRPr lang="en-US"/>
          </a:p>
        </p:txBody>
      </p:sp>
    </p:spTree>
    <p:extLst>
      <p:ext uri="{BB962C8B-B14F-4D97-AF65-F5344CB8AC3E}">
        <p14:creationId xmlns:p14="http://schemas.microsoft.com/office/powerpoint/2010/main" val="573462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47% of </a:t>
            </a:r>
            <a:r>
              <a:rPr lang="en-US" dirty="0" err="1"/>
              <a:t>americans</a:t>
            </a:r>
            <a:r>
              <a:rPr lang="en-US" dirty="0"/>
              <a:t> have</a:t>
            </a:r>
            <a:r>
              <a:rPr lang="en-US" baseline="0" dirty="0"/>
              <a:t> at least one risk factor</a:t>
            </a:r>
            <a:endParaRPr lang="en-US" dirty="0"/>
          </a:p>
        </p:txBody>
      </p:sp>
      <p:sp>
        <p:nvSpPr>
          <p:cNvPr id="4" name="Slide Number Placeholder 3"/>
          <p:cNvSpPr>
            <a:spLocks noGrp="1"/>
          </p:cNvSpPr>
          <p:nvPr>
            <p:ph type="sldNum" sz="quarter" idx="10"/>
          </p:nvPr>
        </p:nvSpPr>
        <p:spPr/>
        <p:txBody>
          <a:bodyPr/>
          <a:lstStyle/>
          <a:p>
            <a:fld id="{35F8F015-2D0B-B447-904B-B5D471301F34}" type="slidenum">
              <a:rPr lang="en-US" smtClean="0"/>
              <a:t>4</a:t>
            </a:fld>
            <a:endParaRPr lang="en-US"/>
          </a:p>
        </p:txBody>
      </p:sp>
    </p:spTree>
    <p:extLst>
      <p:ext uri="{BB962C8B-B14F-4D97-AF65-F5344CB8AC3E}">
        <p14:creationId xmlns:p14="http://schemas.microsoft.com/office/powerpoint/2010/main" val="163334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ln/>
        </p:spPr>
        <p:txBody>
          <a:bodyPr/>
          <a:lstStyle/>
          <a:p>
            <a:r>
              <a:rPr lang="en-US" altLang="x-none" b="1">
                <a:latin typeface="Arial" charset="0"/>
              </a:rPr>
              <a:t>FIGURE 2. </a:t>
            </a:r>
            <a:r>
              <a:rPr lang="en-US" altLang="x-none">
                <a:latin typeface="Arial" charset="0"/>
              </a:rPr>
              <a:t>Age-adjusted odds of having hypertension over a range of body mass index (weight (kg)/height (m)&lt;sup&gt;2&lt;/sup&gt;) categories, by ethnic group, among women from three health surveys (the China Health and Nutrition Survey (1997), the Cebu Longitudinal Health and Nutrition Survey (1998), and the Third National Health and Nutrition Examination Survey (1988–1994)). ♦, Chinese; ×, non-Hispanic White; ▴, non-Hispanic Black; ▪, Mexican-American; —, Filipino. (&lt;sup&gt;*&lt;/sup&gt;p &lt; 0.05 for difference from non-Hispanic White women).
</a:t>
            </a:r>
          </a:p>
        </p:txBody>
      </p:sp>
      <p:sp>
        <p:nvSpPr>
          <p:cNvPr id="1741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eaLnBrk="1" hangingPunct="1"/>
            <a:fld id="{BB0A7B59-515D-AC46-98F9-1E0CC2A541BD}" type="slidenum">
              <a:rPr lang="en-US" altLang="x-none" sz="1200"/>
              <a:pPr algn="r" eaLnBrk="1" hangingPunct="1"/>
              <a:t>6</a:t>
            </a:fld>
            <a:endParaRPr lang="en-US" altLang="x-none" sz="1200"/>
          </a:p>
        </p:txBody>
      </p:sp>
    </p:spTree>
    <p:extLst>
      <p:ext uri="{BB962C8B-B14F-4D97-AF65-F5344CB8AC3E}">
        <p14:creationId xmlns:p14="http://schemas.microsoft.com/office/powerpoint/2010/main" val="987898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9CB747-89AF-FF4D-B2E0-BE83305EFB7B}" type="slidenum">
              <a:rPr lang="en-US" smtClean="0"/>
              <a:t>15</a:t>
            </a:fld>
            <a:endParaRPr lang="en-US"/>
          </a:p>
        </p:txBody>
      </p:sp>
    </p:spTree>
    <p:extLst>
      <p:ext uri="{BB962C8B-B14F-4D97-AF65-F5344CB8AC3E}">
        <p14:creationId xmlns:p14="http://schemas.microsoft.com/office/powerpoint/2010/main" val="2163661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9CB747-89AF-FF4D-B2E0-BE83305EFB7B}" type="slidenum">
              <a:rPr lang="en-US" smtClean="0"/>
              <a:t>18</a:t>
            </a:fld>
            <a:endParaRPr lang="en-US"/>
          </a:p>
        </p:txBody>
      </p:sp>
    </p:spTree>
    <p:extLst>
      <p:ext uri="{BB962C8B-B14F-4D97-AF65-F5344CB8AC3E}">
        <p14:creationId xmlns:p14="http://schemas.microsoft.com/office/powerpoint/2010/main" val="3828407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5373C15-14B1-344A-920B-84D4F09C3C17}"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73C15-14B1-344A-920B-84D4F09C3C17}"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73C15-14B1-344A-920B-84D4F09C3C17}"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73C15-14B1-344A-920B-84D4F09C3C17}"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73C15-14B1-344A-920B-84D4F09C3C17}"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373C15-14B1-344A-920B-84D4F09C3C17}" type="datetimeFigureOut">
              <a:rPr lang="en-US" smtClean="0"/>
              <a:t>10/25/18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373C15-14B1-344A-920B-84D4F09C3C17}" type="datetimeFigureOut">
              <a:rPr lang="en-US" smtClean="0"/>
              <a:t>10/25/18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373C15-14B1-344A-920B-84D4F09C3C17}" type="datetimeFigureOut">
              <a:rPr lang="en-US" smtClean="0"/>
              <a:t>10/25/18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73C15-14B1-344A-920B-84D4F09C3C17}" type="datetimeFigureOut">
              <a:rPr lang="en-US" smtClean="0"/>
              <a:t>10/25/18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373C15-14B1-344A-920B-84D4F09C3C17}" type="datetimeFigureOut">
              <a:rPr lang="en-US" smtClean="0"/>
              <a:t>10/25/18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373C15-14B1-344A-920B-84D4F09C3C17}" type="datetimeFigureOut">
              <a:rPr lang="en-US" smtClean="0"/>
              <a:t>10/25/18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73C15-14B1-344A-920B-84D4F09C3C17}" type="datetimeFigureOut">
              <a:rPr lang="en-US" smtClean="0"/>
              <a:t>10/25/18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CCD6A-A42B-0C46-8915-FE203BAC78AF}"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Obesity and Cardiovascular Disease</a:t>
            </a:r>
          </a:p>
        </p:txBody>
      </p:sp>
      <p:sp>
        <p:nvSpPr>
          <p:cNvPr id="3" name="Subtitle 2"/>
          <p:cNvSpPr>
            <a:spLocks noGrp="1"/>
          </p:cNvSpPr>
          <p:nvPr>
            <p:ph type="subTitle" idx="1"/>
          </p:nvPr>
        </p:nvSpPr>
        <p:spPr/>
        <p:txBody>
          <a:bodyPr>
            <a:normAutofit lnSpcReduction="10000"/>
          </a:bodyPr>
          <a:lstStyle/>
          <a:p>
            <a:r>
              <a:rPr lang="en-US" b="1" dirty="0"/>
              <a:t>Today</a:t>
            </a:r>
            <a:r>
              <a:rPr lang="en-US" dirty="0"/>
              <a:t>: Short Lecture, followed by CRLT student feedback session</a:t>
            </a:r>
          </a:p>
          <a:p>
            <a:r>
              <a:rPr lang="en-US" b="1" dirty="0"/>
              <a:t>Next Thursday</a:t>
            </a:r>
            <a:r>
              <a:rPr lang="en-US" dirty="0"/>
              <a:t>: Midterm #2</a:t>
            </a:r>
          </a:p>
          <a:p>
            <a:r>
              <a:rPr lang="en-US" b="1" dirty="0"/>
              <a:t>Dave</a:t>
            </a:r>
            <a:r>
              <a:rPr lang="en-US" dirty="0"/>
              <a:t>: Out of town Tuesday-Friday, available by Email</a:t>
            </a:r>
          </a:p>
          <a:p>
            <a:r>
              <a:rPr lang="en-US" b="1" dirty="0"/>
              <a:t>Kate</a:t>
            </a:r>
            <a:r>
              <a:rPr lang="en-US" dirty="0"/>
              <a:t>: Out of town Wednesday-Friday, available by Email</a:t>
            </a:r>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Modest Weight Loss -&gt; Big Improvements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4791" r="49197" b="33542"/>
          <a:stretch/>
        </p:blipFill>
        <p:spPr>
          <a:xfrm>
            <a:off x="609392" y="1304925"/>
            <a:ext cx="5229225" cy="4594465"/>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51096" b="65903"/>
          <a:stretch/>
        </p:blipFill>
        <p:spPr>
          <a:xfrm>
            <a:off x="5838617" y="1304925"/>
            <a:ext cx="4738687" cy="4657115"/>
          </a:xfrm>
          <a:prstGeom prst="rect">
            <a:avLst/>
          </a:prstGeom>
        </p:spPr>
      </p:pic>
      <p:sp>
        <p:nvSpPr>
          <p:cNvPr id="8" name="TextBox 7"/>
          <p:cNvSpPr txBox="1"/>
          <p:nvPr/>
        </p:nvSpPr>
        <p:spPr>
          <a:xfrm>
            <a:off x="609392" y="5962040"/>
            <a:ext cx="11134933" cy="1200329"/>
          </a:xfrm>
          <a:prstGeom prst="rect">
            <a:avLst/>
          </a:prstGeom>
          <a:noFill/>
        </p:spPr>
        <p:txBody>
          <a:bodyPr wrap="square" rtlCol="0">
            <a:spAutoFit/>
          </a:bodyPr>
          <a:lstStyle/>
          <a:p>
            <a:r>
              <a:rPr lang="en-US" dirty="0"/>
              <a:t>Wing R, Lang W, </a:t>
            </a:r>
            <a:r>
              <a:rPr lang="en-US" dirty="0" err="1"/>
              <a:t>Wadden</a:t>
            </a:r>
            <a:r>
              <a:rPr lang="en-US" dirty="0"/>
              <a:t> T, Safford M, </a:t>
            </a:r>
            <a:r>
              <a:rPr lang="en-US" dirty="0" err="1"/>
              <a:t>Knowler</a:t>
            </a:r>
            <a:r>
              <a:rPr lang="en-US" dirty="0"/>
              <a:t> W, </a:t>
            </a:r>
            <a:r>
              <a:rPr lang="en-US" dirty="0" err="1"/>
              <a:t>Bertoni</a:t>
            </a:r>
            <a:r>
              <a:rPr lang="en-US" dirty="0"/>
              <a:t> A, Hill J, </a:t>
            </a:r>
            <a:r>
              <a:rPr lang="en-US" dirty="0" err="1"/>
              <a:t>Brancati</a:t>
            </a:r>
            <a:r>
              <a:rPr lang="en-US" dirty="0"/>
              <a:t> F, Peters A, </a:t>
            </a:r>
            <a:r>
              <a:rPr lang="en-US" dirty="0" err="1"/>
              <a:t>Wagenknecht</a:t>
            </a:r>
            <a:r>
              <a:rPr lang="en-US" dirty="0"/>
              <a:t> L. Benefits of Modest Weight Loss in Improving Cardiovascular Risk Factors in Overweight and Obese Individuals With Type 2 Diabetes. Diabetes Care. 2011; 34: 1481–6. </a:t>
            </a:r>
            <a:r>
              <a:rPr lang="en-US" dirty="0" err="1"/>
              <a:t>doi</a:t>
            </a:r>
            <a:r>
              <a:rPr lang="en-US" dirty="0"/>
              <a:t>: 10.2337/dc10-2415.</a:t>
            </a:r>
          </a:p>
          <a:p>
            <a:endParaRPr lang="en-US" dirty="0"/>
          </a:p>
        </p:txBody>
      </p:sp>
      <p:sp>
        <p:nvSpPr>
          <p:cNvPr id="9" name="Rectangle 8"/>
          <p:cNvSpPr/>
          <p:nvPr/>
        </p:nvSpPr>
        <p:spPr>
          <a:xfrm>
            <a:off x="3224004" y="2094825"/>
            <a:ext cx="714375" cy="3548738"/>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453229" y="2350652"/>
            <a:ext cx="714375" cy="3548738"/>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1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liver release triglycerides?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7451090" cy="506616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8230" y="1690688"/>
            <a:ext cx="3190653" cy="4979352"/>
          </a:xfrm>
          <a:prstGeom prst="rect">
            <a:avLst/>
          </a:prstGeom>
        </p:spPr>
      </p:pic>
    </p:spTree>
    <p:extLst>
      <p:ext uri="{BB962C8B-B14F-4D97-AF65-F5344CB8AC3E}">
        <p14:creationId xmlns:p14="http://schemas.microsoft.com/office/powerpoint/2010/main" val="58290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muscle and adipose </a:t>
            </a:r>
            <a:r>
              <a:rPr lang="en-US" dirty="0" err="1"/>
              <a:t>arent</a:t>
            </a:r>
            <a:r>
              <a:rPr lang="en-US" dirty="0"/>
              <a:t> using the VLDL</a:t>
            </a:r>
            <a:r>
              <a:rPr lang="mr-IN" dirty="0"/>
              <a:t>…</a:t>
            </a:r>
            <a:endParaRPr lang="en-US" dirty="0"/>
          </a:p>
        </p:txBody>
      </p:sp>
      <p:sp>
        <p:nvSpPr>
          <p:cNvPr id="3" name="Content Placeholder 2"/>
          <p:cNvSpPr>
            <a:spLocks noGrp="1"/>
          </p:cNvSpPr>
          <p:nvPr>
            <p:ph idx="1"/>
          </p:nvPr>
        </p:nvSpPr>
        <p:spPr>
          <a:xfrm>
            <a:off x="838200" y="1825625"/>
            <a:ext cx="6374130" cy="1820545"/>
          </a:xfrm>
        </p:spPr>
        <p:txBody>
          <a:bodyPr>
            <a:normAutofit lnSpcReduction="10000"/>
          </a:bodyPr>
          <a:lstStyle/>
          <a:p>
            <a:r>
              <a:rPr lang="en-US" dirty="0"/>
              <a:t>Build up of blood lipoproteins (LDL)</a:t>
            </a:r>
          </a:p>
          <a:p>
            <a:r>
              <a:rPr lang="en-US" dirty="0"/>
              <a:t>Reduction of empty lipoproteins (HDL)</a:t>
            </a:r>
          </a:p>
          <a:p>
            <a:r>
              <a:rPr lang="en-US" dirty="0"/>
              <a:t>Excess lipoproteins accumulate in walls of blood vessels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5210" y="1417320"/>
            <a:ext cx="1788697" cy="5280660"/>
          </a:xfrm>
          <a:prstGeom prst="rect">
            <a:avLst/>
          </a:prstGeom>
        </p:spPr>
      </p:pic>
      <p:pic>
        <p:nvPicPr>
          <p:cNvPr id="5" name="Picture 4"/>
          <p:cNvPicPr>
            <a:picLocks noChangeAspect="1"/>
          </p:cNvPicPr>
          <p:nvPr/>
        </p:nvPicPr>
        <p:blipFill>
          <a:blip r:embed="rId3"/>
          <a:stretch>
            <a:fillRect/>
          </a:stretch>
        </p:blipFill>
        <p:spPr>
          <a:xfrm>
            <a:off x="838200" y="3465710"/>
            <a:ext cx="6808470" cy="3392290"/>
          </a:xfrm>
          <a:prstGeom prst="rect">
            <a:avLst/>
          </a:prstGeom>
        </p:spPr>
      </p:pic>
    </p:spTree>
    <p:extLst>
      <p:ext uri="{BB962C8B-B14F-4D97-AF65-F5344CB8AC3E}">
        <p14:creationId xmlns:p14="http://schemas.microsoft.com/office/powerpoint/2010/main" val="2150017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Atherosclerosis and Thrombosis</a:t>
            </a:r>
          </a:p>
        </p:txBody>
      </p:sp>
      <p:sp>
        <p:nvSpPr>
          <p:cNvPr id="3" name="Content Placeholder 2"/>
          <p:cNvSpPr>
            <a:spLocks noGrp="1"/>
          </p:cNvSpPr>
          <p:nvPr>
            <p:ph idx="1"/>
          </p:nvPr>
        </p:nvSpPr>
        <p:spPr>
          <a:xfrm>
            <a:off x="838200" y="1825625"/>
            <a:ext cx="5322570" cy="4351338"/>
          </a:xfrm>
        </p:spPr>
        <p:txBody>
          <a:bodyPr/>
          <a:lstStyle/>
          <a:p>
            <a:r>
              <a:rPr lang="en-US" dirty="0"/>
              <a:t>Increased blood pressure because</a:t>
            </a:r>
          </a:p>
          <a:p>
            <a:pPr lvl="1"/>
            <a:r>
              <a:rPr lang="en-US" dirty="0"/>
              <a:t>Reduces arterial flexibility</a:t>
            </a:r>
          </a:p>
          <a:p>
            <a:pPr lvl="1"/>
            <a:r>
              <a:rPr lang="en-US" dirty="0"/>
              <a:t>Diabetes also causes stiffened arteries</a:t>
            </a:r>
          </a:p>
          <a:p>
            <a:r>
              <a:rPr lang="en-US" dirty="0"/>
              <a:t>High pressure can lead to release of thrombus</a:t>
            </a:r>
          </a:p>
          <a:p>
            <a:pPr lvl="1"/>
            <a:r>
              <a:rPr lang="en-US" dirty="0"/>
              <a:t>Heart </a:t>
            </a:r>
            <a:r>
              <a:rPr lang="mr-IN" dirty="0"/>
              <a:t>–</a:t>
            </a:r>
            <a:r>
              <a:rPr lang="en-US" dirty="0"/>
              <a:t> Heart Attack</a:t>
            </a:r>
          </a:p>
          <a:p>
            <a:pPr lvl="1"/>
            <a:r>
              <a:rPr lang="en-US" dirty="0"/>
              <a:t>Brain - Stroke</a:t>
            </a:r>
          </a:p>
        </p:txBody>
      </p:sp>
      <p:pic>
        <p:nvPicPr>
          <p:cNvPr id="4" name="Picture 3"/>
          <p:cNvPicPr>
            <a:picLocks noChangeAspect="1"/>
          </p:cNvPicPr>
          <p:nvPr/>
        </p:nvPicPr>
        <p:blipFill>
          <a:blip r:embed="rId2"/>
          <a:stretch>
            <a:fillRect/>
          </a:stretch>
        </p:blipFill>
        <p:spPr>
          <a:xfrm>
            <a:off x="6332583" y="1485106"/>
            <a:ext cx="5021217" cy="5032375"/>
          </a:xfrm>
          <a:prstGeom prst="rect">
            <a:avLst/>
          </a:prstGeom>
        </p:spPr>
      </p:pic>
    </p:spTree>
    <p:extLst>
      <p:ext uri="{BB962C8B-B14F-4D97-AF65-F5344CB8AC3E}">
        <p14:creationId xmlns:p14="http://schemas.microsoft.com/office/powerpoint/2010/main" val="201113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Obesity and recovery from heart failure</a:t>
            </a:r>
          </a:p>
        </p:txBody>
      </p:sp>
      <p:sp>
        <p:nvSpPr>
          <p:cNvPr id="5" name="Content Placeholder 4"/>
          <p:cNvSpPr>
            <a:spLocks noGrp="1"/>
          </p:cNvSpPr>
          <p:nvPr>
            <p:ph idx="1"/>
          </p:nvPr>
        </p:nvSpPr>
        <p:spPr>
          <a:xfrm>
            <a:off x="838200" y="1825625"/>
            <a:ext cx="4660232" cy="4351338"/>
          </a:xfrm>
        </p:spPr>
        <p:txBody>
          <a:bodyPr/>
          <a:lstStyle/>
          <a:p>
            <a:r>
              <a:rPr lang="en-US" dirty="0"/>
              <a:t>According to American Heart Association</a:t>
            </a:r>
          </a:p>
          <a:p>
            <a:pPr lvl="1"/>
            <a:r>
              <a:rPr lang="en-US" dirty="0"/>
              <a:t>17 M heart attacks/strokes per year</a:t>
            </a:r>
          </a:p>
          <a:p>
            <a:pPr lvl="1"/>
            <a:r>
              <a:rPr lang="en-US" dirty="0"/>
              <a:t>One every ~40s in America</a:t>
            </a:r>
          </a:p>
          <a:p>
            <a:r>
              <a:rPr lang="en-US" dirty="0"/>
              <a:t>Paradoxically a high BMI seems somewhat protective after heart failure</a:t>
            </a:r>
          </a:p>
          <a:p>
            <a:r>
              <a:rPr lang="en-US" dirty="0"/>
              <a:t>Why might this be?</a:t>
            </a:r>
          </a:p>
        </p:txBody>
      </p:sp>
      <p:pic>
        <p:nvPicPr>
          <p:cNvPr id="4" name="Picture 3"/>
          <p:cNvPicPr>
            <a:picLocks noChangeAspect="1"/>
          </p:cNvPicPr>
          <p:nvPr/>
        </p:nvPicPr>
        <p:blipFill>
          <a:blip r:embed="rId2"/>
          <a:stretch>
            <a:fillRect/>
          </a:stretch>
        </p:blipFill>
        <p:spPr>
          <a:xfrm>
            <a:off x="5498432" y="2238015"/>
            <a:ext cx="4888163" cy="3526558"/>
          </a:xfrm>
          <a:prstGeom prst="rect">
            <a:avLst/>
          </a:prstGeom>
        </p:spPr>
      </p:pic>
      <p:sp>
        <p:nvSpPr>
          <p:cNvPr id="3" name="TextBox 2"/>
          <p:cNvSpPr txBox="1"/>
          <p:nvPr/>
        </p:nvSpPr>
        <p:spPr>
          <a:xfrm>
            <a:off x="10386595" y="2886892"/>
            <a:ext cx="779381" cy="369332"/>
          </a:xfrm>
          <a:prstGeom prst="rect">
            <a:avLst/>
          </a:prstGeom>
          <a:noFill/>
        </p:spPr>
        <p:txBody>
          <a:bodyPr wrap="none" rtlCol="0">
            <a:spAutoFit/>
          </a:bodyPr>
          <a:lstStyle/>
          <a:p>
            <a:r>
              <a:rPr lang="en-US"/>
              <a:t>Obese</a:t>
            </a:r>
          </a:p>
        </p:txBody>
      </p:sp>
      <p:sp>
        <p:nvSpPr>
          <p:cNvPr id="6" name="TextBox 5"/>
          <p:cNvSpPr txBox="1"/>
          <p:nvPr/>
        </p:nvSpPr>
        <p:spPr>
          <a:xfrm>
            <a:off x="10386595" y="4362914"/>
            <a:ext cx="630301" cy="369332"/>
          </a:xfrm>
          <a:prstGeom prst="rect">
            <a:avLst/>
          </a:prstGeom>
          <a:noFill/>
        </p:spPr>
        <p:txBody>
          <a:bodyPr wrap="none" rtlCol="0">
            <a:spAutoFit/>
          </a:bodyPr>
          <a:lstStyle/>
          <a:p>
            <a:r>
              <a:rPr lang="en-US"/>
              <a:t>Lean</a:t>
            </a:r>
          </a:p>
        </p:txBody>
      </p:sp>
    </p:spTree>
    <p:extLst>
      <p:ext uri="{BB962C8B-B14F-4D97-AF65-F5344CB8AC3E}">
        <p14:creationId xmlns:p14="http://schemas.microsoft.com/office/powerpoint/2010/main" val="20873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 between Insulin Resistance and Hyperlipidemia</a:t>
            </a:r>
          </a:p>
        </p:txBody>
      </p:sp>
      <p:sp>
        <p:nvSpPr>
          <p:cNvPr id="3" name="Content Placeholder 2"/>
          <p:cNvSpPr>
            <a:spLocks noGrp="1"/>
          </p:cNvSpPr>
          <p:nvPr>
            <p:ph sz="half" idx="1"/>
          </p:nvPr>
        </p:nvSpPr>
        <p:spPr/>
        <p:txBody>
          <a:bodyPr/>
          <a:lstStyle/>
          <a:p>
            <a:r>
              <a:rPr lang="en-US" dirty="0">
                <a:solidFill>
                  <a:srgbClr val="7030A0"/>
                </a:solidFill>
              </a:rPr>
              <a:t>Obesity</a:t>
            </a:r>
            <a:r>
              <a:rPr lang="en-US" dirty="0"/>
              <a:t> -&gt; increased SNS -&gt; </a:t>
            </a:r>
            <a:r>
              <a:rPr lang="en-US" dirty="0">
                <a:solidFill>
                  <a:schemeClr val="accent1"/>
                </a:solidFill>
              </a:rPr>
              <a:t>higher blood pressure</a:t>
            </a:r>
          </a:p>
          <a:p>
            <a:r>
              <a:rPr lang="en-US" dirty="0">
                <a:solidFill>
                  <a:srgbClr val="7030A0"/>
                </a:solidFill>
              </a:rPr>
              <a:t>Obesity</a:t>
            </a:r>
            <a:r>
              <a:rPr lang="en-US" dirty="0">
                <a:solidFill>
                  <a:srgbClr val="FF0000"/>
                </a:solidFill>
              </a:rPr>
              <a:t> </a:t>
            </a:r>
            <a:r>
              <a:rPr lang="en-US" dirty="0"/>
              <a:t>-&gt;</a:t>
            </a:r>
            <a:r>
              <a:rPr lang="en-US" dirty="0">
                <a:solidFill>
                  <a:srgbClr val="FF0000"/>
                </a:solidFill>
              </a:rPr>
              <a:t> Insulin resistance</a:t>
            </a:r>
          </a:p>
          <a:p>
            <a:r>
              <a:rPr lang="en-US" dirty="0">
                <a:solidFill>
                  <a:srgbClr val="FF0000"/>
                </a:solidFill>
              </a:rPr>
              <a:t>Insulin resistance/diabetes </a:t>
            </a:r>
            <a:r>
              <a:rPr lang="en-US" dirty="0"/>
              <a:t>-&gt; </a:t>
            </a:r>
            <a:r>
              <a:rPr lang="en-US" dirty="0">
                <a:solidFill>
                  <a:schemeClr val="accent6"/>
                </a:solidFill>
              </a:rPr>
              <a:t>more liver fat</a:t>
            </a:r>
          </a:p>
          <a:p>
            <a:r>
              <a:rPr lang="en-US" dirty="0">
                <a:solidFill>
                  <a:srgbClr val="FF0000"/>
                </a:solidFill>
              </a:rPr>
              <a:t>Diabetes</a:t>
            </a:r>
            <a:r>
              <a:rPr lang="en-US" dirty="0"/>
              <a:t> -&gt; stiffened arteries -&gt; </a:t>
            </a:r>
            <a:r>
              <a:rPr lang="en-US" dirty="0">
                <a:solidFill>
                  <a:schemeClr val="accent1"/>
                </a:solidFill>
              </a:rPr>
              <a:t>higher blood pressure</a:t>
            </a:r>
          </a:p>
        </p:txBody>
      </p:sp>
      <p:sp>
        <p:nvSpPr>
          <p:cNvPr id="4" name="Content Placeholder 3"/>
          <p:cNvSpPr>
            <a:spLocks noGrp="1"/>
          </p:cNvSpPr>
          <p:nvPr>
            <p:ph sz="half" idx="2"/>
          </p:nvPr>
        </p:nvSpPr>
        <p:spPr/>
        <p:txBody>
          <a:bodyPr/>
          <a:lstStyle/>
          <a:p>
            <a:r>
              <a:rPr lang="en-US" dirty="0">
                <a:solidFill>
                  <a:schemeClr val="accent6"/>
                </a:solidFill>
              </a:rPr>
              <a:t>Liver fat </a:t>
            </a:r>
            <a:r>
              <a:rPr lang="en-US" dirty="0"/>
              <a:t>-&gt; more glucose production and insulin resistance -&gt; </a:t>
            </a:r>
            <a:r>
              <a:rPr lang="en-US" dirty="0">
                <a:solidFill>
                  <a:srgbClr val="FF0000"/>
                </a:solidFill>
              </a:rPr>
              <a:t>Diabetes</a:t>
            </a:r>
          </a:p>
          <a:p>
            <a:r>
              <a:rPr lang="en-US" dirty="0">
                <a:solidFill>
                  <a:schemeClr val="accent6"/>
                </a:solidFill>
              </a:rPr>
              <a:t>Liver Fat </a:t>
            </a:r>
            <a:r>
              <a:rPr lang="en-US" dirty="0"/>
              <a:t>-&gt; less particle retrieval -&gt; </a:t>
            </a:r>
            <a:r>
              <a:rPr lang="en-US" dirty="0">
                <a:solidFill>
                  <a:schemeClr val="accent2"/>
                </a:solidFill>
              </a:rPr>
              <a:t>more LDL</a:t>
            </a:r>
          </a:p>
          <a:p>
            <a:r>
              <a:rPr lang="en-US" dirty="0">
                <a:solidFill>
                  <a:schemeClr val="accent2"/>
                </a:solidFill>
              </a:rPr>
              <a:t>More LDL </a:t>
            </a:r>
            <a:r>
              <a:rPr lang="en-US" dirty="0"/>
              <a:t>-&gt; more atherosclerosis -&gt; </a:t>
            </a:r>
            <a:r>
              <a:rPr lang="en-US" dirty="0">
                <a:solidFill>
                  <a:schemeClr val="accent1"/>
                </a:solidFill>
              </a:rPr>
              <a:t>higher blood pressure</a:t>
            </a:r>
          </a:p>
          <a:p>
            <a:endParaRPr lang="en-US" dirty="0"/>
          </a:p>
        </p:txBody>
      </p:sp>
    </p:spTree>
    <p:extLst>
      <p:ext uri="{BB962C8B-B14F-4D97-AF65-F5344CB8AC3E}">
        <p14:creationId xmlns:p14="http://schemas.microsoft.com/office/powerpoint/2010/main" val="269209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blinds(horizontal)">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Effect transition="in" filter="blinds(horizontal)">
                                      <p:cBhvr>
                                        <p:cTn id="32" dur="500"/>
                                        <p:tgtEl>
                                          <p:spTgt spid="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blinds(horizontal)">
                                      <p:cBhvr>
                                        <p:cTn id="3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Metabolic Syndrome</a:t>
            </a:r>
          </a:p>
        </p:txBody>
      </p:sp>
      <p:sp>
        <p:nvSpPr>
          <p:cNvPr id="3" name="Content Placeholder 2"/>
          <p:cNvSpPr>
            <a:spLocks noGrp="1"/>
          </p:cNvSpPr>
          <p:nvPr>
            <p:ph idx="1"/>
          </p:nvPr>
        </p:nvSpPr>
        <p:spPr>
          <a:xfrm>
            <a:off x="6550090" y="1825625"/>
            <a:ext cx="4803710" cy="4351338"/>
          </a:xfrm>
        </p:spPr>
        <p:txBody>
          <a:bodyPr/>
          <a:lstStyle/>
          <a:p>
            <a:pPr marL="0" indent="0">
              <a:buNone/>
            </a:pPr>
            <a:r>
              <a:rPr lang="en-US" dirty="0"/>
              <a:t>Diagnostic criteria (3 of 5)</a:t>
            </a:r>
          </a:p>
          <a:p>
            <a:r>
              <a:rPr lang="en-US" dirty="0"/>
              <a:t>Waist &gt;40” (M) or 35” (F)</a:t>
            </a:r>
          </a:p>
          <a:p>
            <a:r>
              <a:rPr lang="en-US" dirty="0"/>
              <a:t>Fasting Glucose &gt;100</a:t>
            </a:r>
          </a:p>
          <a:p>
            <a:r>
              <a:rPr lang="en-US" dirty="0"/>
              <a:t>Triglycerides &gt;150</a:t>
            </a:r>
          </a:p>
          <a:p>
            <a:r>
              <a:rPr lang="en-US" dirty="0"/>
              <a:t>HDL &lt; 40 (M) and &lt;50 (F)</a:t>
            </a:r>
          </a:p>
          <a:p>
            <a:r>
              <a:rPr lang="en-US" dirty="0"/>
              <a:t>Blood Pressure &gt;130 (systolic) or &gt;85 (diastolic)</a:t>
            </a:r>
          </a:p>
          <a:p>
            <a:endParaRPr lang="en-US" dirty="0"/>
          </a:p>
        </p:txBody>
      </p:sp>
      <p:pic>
        <p:nvPicPr>
          <p:cNvPr id="5" name="Picture 4"/>
          <p:cNvPicPr>
            <a:picLocks noChangeAspect="1"/>
          </p:cNvPicPr>
          <p:nvPr/>
        </p:nvPicPr>
        <p:blipFill>
          <a:blip r:embed="rId2"/>
          <a:stretch>
            <a:fillRect/>
          </a:stretch>
        </p:blipFill>
        <p:spPr>
          <a:xfrm>
            <a:off x="530808" y="2250525"/>
            <a:ext cx="5303477" cy="2843990"/>
          </a:xfrm>
          <a:prstGeom prst="rect">
            <a:avLst/>
          </a:prstGeom>
        </p:spPr>
      </p:pic>
    </p:spTree>
    <p:extLst>
      <p:ext uri="{BB962C8B-B14F-4D97-AF65-F5344CB8AC3E}">
        <p14:creationId xmlns:p14="http://schemas.microsoft.com/office/powerpoint/2010/main" val="745851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Map</a:t>
            </a:r>
          </a:p>
        </p:txBody>
      </p:sp>
      <p:pic>
        <p:nvPicPr>
          <p:cNvPr id="4" name="Picture 3"/>
          <p:cNvPicPr>
            <a:picLocks noChangeAspect="1"/>
          </p:cNvPicPr>
          <p:nvPr/>
        </p:nvPicPr>
        <p:blipFill>
          <a:blip r:embed="rId2"/>
          <a:stretch>
            <a:fillRect/>
          </a:stretch>
        </p:blipFill>
        <p:spPr>
          <a:xfrm>
            <a:off x="1735494" y="1546549"/>
            <a:ext cx="9442580" cy="5311451"/>
          </a:xfrm>
          <a:prstGeom prst="rect">
            <a:avLst/>
          </a:prstGeom>
        </p:spPr>
      </p:pic>
    </p:spTree>
    <p:extLst>
      <p:ext uri="{BB962C8B-B14F-4D97-AF65-F5344CB8AC3E}">
        <p14:creationId xmlns:p14="http://schemas.microsoft.com/office/powerpoint/2010/main" val="2582640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a:t>
            </a:r>
            <a:r>
              <a:rPr lang="en-US"/>
              <a:t>Mapping Exercise</a:t>
            </a:r>
            <a:endParaRPr lang="en-US" dirty="0"/>
          </a:p>
        </p:txBody>
      </p:sp>
      <p:sp>
        <p:nvSpPr>
          <p:cNvPr id="3" name="Content Placeholder 2"/>
          <p:cNvSpPr>
            <a:spLocks noGrp="1"/>
          </p:cNvSpPr>
          <p:nvPr>
            <p:ph idx="1"/>
          </p:nvPr>
        </p:nvSpPr>
        <p:spPr/>
        <p:txBody>
          <a:bodyPr numCol="2">
            <a:normAutofit lnSpcReduction="10000"/>
          </a:bodyPr>
          <a:lstStyle/>
          <a:p>
            <a:pPr marL="0" indent="0">
              <a:buNone/>
            </a:pPr>
            <a:r>
              <a:rPr lang="en-US" dirty="0"/>
              <a:t>Try to sketch out the relationships between these concepts</a:t>
            </a:r>
          </a:p>
          <a:p>
            <a:pPr lvl="1"/>
            <a:r>
              <a:rPr lang="en-US" dirty="0"/>
              <a:t>Obesity</a:t>
            </a:r>
          </a:p>
          <a:p>
            <a:pPr lvl="1"/>
            <a:r>
              <a:rPr lang="en-US" dirty="0"/>
              <a:t>Narrowed Arteries</a:t>
            </a:r>
          </a:p>
          <a:p>
            <a:pPr lvl="1"/>
            <a:r>
              <a:rPr lang="en-US" dirty="0"/>
              <a:t>Atherosclerosis</a:t>
            </a:r>
          </a:p>
          <a:p>
            <a:pPr lvl="1"/>
            <a:r>
              <a:rPr lang="en-US" dirty="0"/>
              <a:t>Energy Expenditure</a:t>
            </a:r>
          </a:p>
          <a:p>
            <a:pPr lvl="1"/>
            <a:r>
              <a:rPr lang="en-US" dirty="0"/>
              <a:t>Liver Fat</a:t>
            </a:r>
          </a:p>
          <a:p>
            <a:pPr lvl="1"/>
            <a:r>
              <a:rPr lang="en-US" dirty="0"/>
              <a:t>Increased Blood Glucose</a:t>
            </a:r>
          </a:p>
          <a:p>
            <a:pPr lvl="1"/>
            <a:r>
              <a:rPr lang="en-US" dirty="0"/>
              <a:t>Diabetes</a:t>
            </a:r>
          </a:p>
          <a:p>
            <a:pPr lvl="1"/>
            <a:r>
              <a:rPr lang="en-US" dirty="0"/>
              <a:t>Sympathetic Activity</a:t>
            </a:r>
          </a:p>
          <a:p>
            <a:pPr lvl="1"/>
            <a:r>
              <a:rPr lang="en-US" dirty="0"/>
              <a:t>Insulin Production</a:t>
            </a:r>
          </a:p>
          <a:p>
            <a:pPr lvl="1"/>
            <a:r>
              <a:rPr lang="en-US" dirty="0"/>
              <a:t>Thrombosis</a:t>
            </a:r>
          </a:p>
          <a:p>
            <a:pPr lvl="1"/>
            <a:r>
              <a:rPr lang="en-US" dirty="0"/>
              <a:t>Insulin Resistance</a:t>
            </a:r>
          </a:p>
          <a:p>
            <a:pPr lvl="1"/>
            <a:r>
              <a:rPr lang="en-US" dirty="0"/>
              <a:t>Lipolysis</a:t>
            </a:r>
          </a:p>
          <a:p>
            <a:pPr lvl="1"/>
            <a:r>
              <a:rPr lang="en-US" dirty="0"/>
              <a:t>Increased Blood Lipids</a:t>
            </a:r>
          </a:p>
          <a:p>
            <a:pPr lvl="1"/>
            <a:r>
              <a:rPr lang="en-US" dirty="0"/>
              <a:t>High LDL and Low HDL</a:t>
            </a:r>
          </a:p>
          <a:p>
            <a:pPr lvl="1"/>
            <a:r>
              <a:rPr lang="en-US" dirty="0"/>
              <a:t>Vascular flexibility</a:t>
            </a:r>
          </a:p>
          <a:p>
            <a:pPr lvl="1"/>
            <a:r>
              <a:rPr lang="en-US" dirty="0"/>
              <a:t>Cardiac function</a:t>
            </a:r>
          </a:p>
          <a:p>
            <a:pPr lvl="1"/>
            <a:r>
              <a:rPr lang="en-US" dirty="0"/>
              <a:t>Chronic stress</a:t>
            </a:r>
          </a:p>
          <a:p>
            <a:pPr lvl="1"/>
            <a:r>
              <a:rPr lang="en-US" dirty="0"/>
              <a:t>Cirrhosis</a:t>
            </a:r>
          </a:p>
          <a:p>
            <a:pPr lvl="1"/>
            <a:r>
              <a:rPr lang="en-US" dirty="0"/>
              <a:t>Lipolysis</a:t>
            </a:r>
          </a:p>
          <a:p>
            <a:pPr lvl="1"/>
            <a:r>
              <a:rPr lang="en-US" dirty="0"/>
              <a:t>Hepatic Gluconeogenesis</a:t>
            </a:r>
          </a:p>
          <a:p>
            <a:pPr lvl="1"/>
            <a:r>
              <a:rPr lang="en-US" dirty="0"/>
              <a:t>Cancer Growth</a:t>
            </a:r>
          </a:p>
          <a:p>
            <a:pPr lvl="1"/>
            <a:r>
              <a:rPr lang="en-US" dirty="0"/>
              <a:t>Leptin/</a:t>
            </a:r>
            <a:r>
              <a:rPr lang="en-US" dirty="0" err="1"/>
              <a:t>Melanocortin</a:t>
            </a:r>
            <a:r>
              <a:rPr lang="en-US" dirty="0"/>
              <a:t> Signaling</a:t>
            </a:r>
          </a:p>
        </p:txBody>
      </p:sp>
    </p:spTree>
    <p:extLst>
      <p:ext uri="{BB962C8B-B14F-4D97-AF65-F5344CB8AC3E}">
        <p14:creationId xmlns:p14="http://schemas.microsoft.com/office/powerpoint/2010/main" val="2950449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lstStyle/>
          <a:p>
            <a:r>
              <a:rPr lang="en-US" dirty="0"/>
              <a:t>Describe the relationships between obesity and cardiovascular risk factors, including how this risks are prevalent in some populations.</a:t>
            </a:r>
          </a:p>
          <a:p>
            <a:r>
              <a:rPr lang="en-US" dirty="0"/>
              <a:t>Explain the relationship between obesity and hypertension, and how this varies across populations</a:t>
            </a:r>
          </a:p>
          <a:p>
            <a:r>
              <a:rPr lang="en-US" dirty="0"/>
              <a:t>Understand the normal physiological regulation of blood pressure</a:t>
            </a:r>
          </a:p>
          <a:p>
            <a:r>
              <a:rPr lang="en-US" dirty="0"/>
              <a:t>Explain the role of the sympathetic nervous system in the regulation of blood pressure</a:t>
            </a:r>
          </a:p>
          <a:p>
            <a:r>
              <a:rPr lang="en-US" dirty="0"/>
              <a:t>Understand how adaptive responses to obesity are associated with increased blood pressure</a:t>
            </a:r>
          </a:p>
        </p:txBody>
      </p:sp>
    </p:spTree>
    <p:extLst>
      <p:ext uri="{BB962C8B-B14F-4D97-AF65-F5344CB8AC3E}">
        <p14:creationId xmlns:p14="http://schemas.microsoft.com/office/powerpoint/2010/main" val="1163970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Disease</a:t>
            </a:r>
          </a:p>
        </p:txBody>
      </p:sp>
      <p:sp>
        <p:nvSpPr>
          <p:cNvPr id="6" name="Content Placeholder 5"/>
          <p:cNvSpPr>
            <a:spLocks noGrp="1"/>
          </p:cNvSpPr>
          <p:nvPr>
            <p:ph idx="1"/>
          </p:nvPr>
        </p:nvSpPr>
        <p:spPr>
          <a:xfrm>
            <a:off x="838200" y="1825625"/>
            <a:ext cx="3046187" cy="4351338"/>
          </a:xfrm>
        </p:spPr>
        <p:txBody>
          <a:bodyPr/>
          <a:lstStyle/>
          <a:p>
            <a:r>
              <a:rPr lang="en-US" dirty="0"/>
              <a:t>Leading cause of death (about ¼)</a:t>
            </a:r>
          </a:p>
          <a:p>
            <a:pPr lvl="1"/>
            <a:r>
              <a:rPr lang="en-US" dirty="0"/>
              <a:t>One every 40s in America</a:t>
            </a:r>
          </a:p>
          <a:p>
            <a:pPr lvl="1"/>
            <a:r>
              <a:rPr lang="en-US" dirty="0"/>
              <a:t>Someone dies every minute</a:t>
            </a:r>
          </a:p>
          <a:p>
            <a:r>
              <a:rPr lang="en-US" dirty="0"/>
              <a:t>Stochastic events  as opposed to progressive like diabetes</a:t>
            </a:r>
          </a:p>
        </p:txBody>
      </p:sp>
      <p:pic>
        <p:nvPicPr>
          <p:cNvPr id="4" name="Picture 3"/>
          <p:cNvPicPr>
            <a:picLocks noChangeAspect="1"/>
          </p:cNvPicPr>
          <p:nvPr/>
        </p:nvPicPr>
        <p:blipFill>
          <a:blip r:embed="rId2"/>
          <a:stretch>
            <a:fillRect/>
          </a:stretch>
        </p:blipFill>
        <p:spPr>
          <a:xfrm>
            <a:off x="4046312" y="212248"/>
            <a:ext cx="7983763" cy="5631339"/>
          </a:xfrm>
          <a:prstGeom prst="rect">
            <a:avLst/>
          </a:prstGeom>
        </p:spPr>
      </p:pic>
      <p:sp>
        <p:nvSpPr>
          <p:cNvPr id="5" name="TextBox 4"/>
          <p:cNvSpPr txBox="1"/>
          <p:nvPr/>
        </p:nvSpPr>
        <p:spPr>
          <a:xfrm>
            <a:off x="4046312" y="5843587"/>
            <a:ext cx="8145688" cy="369332"/>
          </a:xfrm>
          <a:prstGeom prst="rect">
            <a:avLst/>
          </a:prstGeom>
          <a:noFill/>
        </p:spPr>
        <p:txBody>
          <a:bodyPr wrap="square" rtlCol="0">
            <a:spAutoFit/>
          </a:bodyPr>
          <a:lstStyle/>
          <a:p>
            <a:r>
              <a:rPr lang="en-US" dirty="0"/>
              <a:t>https://</a:t>
            </a:r>
            <a:r>
              <a:rPr lang="en-US" dirty="0" err="1"/>
              <a:t>flowingdata.com</a:t>
            </a:r>
            <a:r>
              <a:rPr lang="en-US" dirty="0"/>
              <a:t>/2016/01/05/causes-of-death/</a:t>
            </a:r>
          </a:p>
        </p:txBody>
      </p:sp>
    </p:spTree>
    <p:extLst>
      <p:ext uri="{BB962C8B-B14F-4D97-AF65-F5344CB8AC3E}">
        <p14:creationId xmlns:p14="http://schemas.microsoft.com/office/powerpoint/2010/main" val="1502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linds(horizontal)">
                                      <p:cBhvr>
                                        <p:cTn id="10" dur="500"/>
                                        <p:tgtEl>
                                          <p:spTgt spid="6">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blinds(horizontal)">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blinds(horizontal)">
                                      <p:cBhvr>
                                        <p:cTn id="2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some other risk factors for CVD?</a:t>
            </a:r>
          </a:p>
        </p:txBody>
      </p:sp>
      <p:sp>
        <p:nvSpPr>
          <p:cNvPr id="3" name="Content Placeholder 2"/>
          <p:cNvSpPr>
            <a:spLocks noGrp="1"/>
          </p:cNvSpPr>
          <p:nvPr>
            <p:ph sz="half" idx="1"/>
          </p:nvPr>
        </p:nvSpPr>
        <p:spPr>
          <a:xfrm>
            <a:off x="838200" y="1825625"/>
            <a:ext cx="4439780" cy="4351338"/>
          </a:xfrm>
        </p:spPr>
        <p:txBody>
          <a:bodyPr>
            <a:normAutofit/>
          </a:bodyPr>
          <a:lstStyle/>
          <a:p>
            <a:r>
              <a:rPr lang="en-US" dirty="0"/>
              <a:t>Hypertension</a:t>
            </a:r>
          </a:p>
          <a:p>
            <a:r>
              <a:rPr lang="en-US" dirty="0"/>
              <a:t>Cholesterol and triglyceride levels</a:t>
            </a:r>
          </a:p>
          <a:p>
            <a:pPr lvl="1"/>
            <a:r>
              <a:rPr lang="en-US" dirty="0"/>
              <a:t>More LDL (bad cholesterol)</a:t>
            </a:r>
          </a:p>
          <a:p>
            <a:pPr lvl="1"/>
            <a:r>
              <a:rPr lang="en-US" dirty="0"/>
              <a:t>Less HDL (good cholesterol)</a:t>
            </a:r>
          </a:p>
          <a:p>
            <a:r>
              <a:rPr lang="en-US" dirty="0"/>
              <a:t>Diabetes</a:t>
            </a:r>
          </a:p>
          <a:p>
            <a:r>
              <a:rPr lang="en-US" dirty="0"/>
              <a:t>Smoking</a:t>
            </a:r>
          </a:p>
          <a:p>
            <a:r>
              <a:rPr lang="en-US" dirty="0"/>
              <a:t>Age</a:t>
            </a:r>
          </a:p>
          <a:p>
            <a:r>
              <a:rPr lang="en-US" dirty="0"/>
              <a:t>Low physical activity</a:t>
            </a:r>
          </a:p>
        </p:txBody>
      </p:sp>
      <p:pic>
        <p:nvPicPr>
          <p:cNvPr id="6" name="Picture 5"/>
          <p:cNvPicPr>
            <a:picLocks noChangeAspect="1"/>
          </p:cNvPicPr>
          <p:nvPr/>
        </p:nvPicPr>
        <p:blipFill>
          <a:blip r:embed="rId3"/>
          <a:stretch>
            <a:fillRect/>
          </a:stretch>
        </p:blipFill>
        <p:spPr>
          <a:xfrm>
            <a:off x="5277980" y="1690688"/>
            <a:ext cx="6798132" cy="4271962"/>
          </a:xfrm>
          <a:prstGeom prst="rect">
            <a:avLst/>
          </a:prstGeom>
        </p:spPr>
      </p:pic>
    </p:spTree>
    <p:extLst>
      <p:ext uri="{BB962C8B-B14F-4D97-AF65-F5344CB8AC3E}">
        <p14:creationId xmlns:p14="http://schemas.microsoft.com/office/powerpoint/2010/main" val="209064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0" end="0"/>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Associated with Hypertension</a:t>
            </a:r>
          </a:p>
        </p:txBody>
      </p:sp>
      <p:sp>
        <p:nvSpPr>
          <p:cNvPr id="7" name="Content Placeholder 6"/>
          <p:cNvSpPr>
            <a:spLocks noGrp="1"/>
          </p:cNvSpPr>
          <p:nvPr>
            <p:ph idx="1"/>
          </p:nvPr>
        </p:nvSpPr>
        <p:spPr>
          <a:xfrm>
            <a:off x="838200" y="1825625"/>
            <a:ext cx="5207000" cy="4351338"/>
          </a:xfrm>
        </p:spPr>
        <p:txBody>
          <a:bodyPr>
            <a:normAutofit/>
          </a:bodyPr>
          <a:lstStyle/>
          <a:p>
            <a:r>
              <a:rPr lang="en-US" sz="4400" dirty="0"/>
              <a:t>Increased cardiac load</a:t>
            </a:r>
          </a:p>
          <a:p>
            <a:r>
              <a:rPr lang="en-US" sz="4400" dirty="0"/>
              <a:t>Potential clot formation</a:t>
            </a:r>
          </a:p>
          <a:p>
            <a:r>
              <a:rPr lang="en-US" sz="4400" dirty="0"/>
              <a:t>Damage to highly vascularized tissues</a:t>
            </a:r>
          </a:p>
        </p:txBody>
      </p:sp>
      <p:pic>
        <p:nvPicPr>
          <p:cNvPr id="5" name="Picture 4"/>
          <p:cNvPicPr>
            <a:picLocks noChangeAspect="1"/>
          </p:cNvPicPr>
          <p:nvPr/>
        </p:nvPicPr>
        <p:blipFill>
          <a:blip r:embed="rId2"/>
          <a:stretch>
            <a:fillRect/>
          </a:stretch>
        </p:blipFill>
        <p:spPr>
          <a:xfrm>
            <a:off x="6502400" y="1489446"/>
            <a:ext cx="4673600" cy="4972895"/>
          </a:xfrm>
          <a:prstGeom prst="rect">
            <a:avLst/>
          </a:prstGeom>
        </p:spPr>
      </p:pic>
    </p:spTree>
    <p:extLst>
      <p:ext uri="{BB962C8B-B14F-4D97-AF65-F5344CB8AC3E}">
        <p14:creationId xmlns:p14="http://schemas.microsoft.com/office/powerpoint/2010/main" val="176124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Box 3"/>
          <p:cNvSpPr txBox="1">
            <a:spLocks noChangeArrowheads="1"/>
          </p:cNvSpPr>
          <p:nvPr/>
        </p:nvSpPr>
        <p:spPr bwMode="auto">
          <a:xfrm>
            <a:off x="1524000" y="231775"/>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Arial" charset="0"/>
                <a:ea typeface="ＭＳ Ｐゴシック" charset="-128"/>
              </a:defRPr>
            </a:lvl1pPr>
            <a:lvl2pPr marL="742950" indent="-285750">
              <a:spcBef>
                <a:spcPct val="20000"/>
              </a:spcBef>
              <a:buFont typeface="Arial" charset="0"/>
              <a:buChar char="–"/>
              <a:defRPr sz="2800">
                <a:solidFill>
                  <a:schemeClr val="tx1"/>
                </a:solidFill>
                <a:latin typeface="Arial" charset="0"/>
                <a:ea typeface="ＭＳ Ｐゴシック" charset="-128"/>
              </a:defRPr>
            </a:lvl2pPr>
            <a:lvl3pPr marL="1143000" indent="-228600">
              <a:spcBef>
                <a:spcPct val="20000"/>
              </a:spcBef>
              <a:buFont typeface="Arial" charset="0"/>
              <a:buChar char="•"/>
              <a:defRPr sz="2400">
                <a:solidFill>
                  <a:schemeClr val="tx1"/>
                </a:solidFill>
                <a:latin typeface="Arial" charset="0"/>
                <a:ea typeface="ＭＳ Ｐゴシック" charset="-128"/>
              </a:defRPr>
            </a:lvl3pPr>
            <a:lvl4pPr marL="1600200" indent="-228600">
              <a:spcBef>
                <a:spcPct val="20000"/>
              </a:spcBef>
              <a:buFont typeface="Arial" charset="0"/>
              <a:buChar char="–"/>
              <a:defRPr sz="2000">
                <a:solidFill>
                  <a:schemeClr val="tx1"/>
                </a:solidFill>
                <a:latin typeface="Arial" charset="0"/>
                <a:ea typeface="ＭＳ Ｐゴシック" charset="-128"/>
              </a:defRPr>
            </a:lvl4pPr>
            <a:lvl5pPr marL="2057400" indent="-228600">
              <a:spcBef>
                <a:spcPct val="20000"/>
              </a:spcBef>
              <a:buFont typeface="Arial" charset="0"/>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ea typeface="ＭＳ Ｐゴシック" charset="-128"/>
              </a:defRPr>
            </a:lvl9pPr>
          </a:lstStyle>
          <a:p>
            <a:pPr algn="ctr">
              <a:spcBef>
                <a:spcPct val="0"/>
              </a:spcBef>
              <a:buFontTx/>
              <a:buNone/>
            </a:pPr>
            <a:endParaRPr lang="x-none" altLang="x-none" sz="1400"/>
          </a:p>
        </p:txBody>
      </p:sp>
      <p:pic>
        <p:nvPicPr>
          <p:cNvPr id="16391" name="Picture 7" descr="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887" y="1474789"/>
            <a:ext cx="5088476" cy="33950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Obesity and Hypertension</a:t>
            </a:r>
          </a:p>
        </p:txBody>
      </p:sp>
      <p:sp>
        <p:nvSpPr>
          <p:cNvPr id="3" name="TextBox 2"/>
          <p:cNvSpPr txBox="1"/>
          <p:nvPr/>
        </p:nvSpPr>
        <p:spPr>
          <a:xfrm>
            <a:off x="7659921" y="2615365"/>
            <a:ext cx="925253" cy="369332"/>
          </a:xfrm>
          <a:prstGeom prst="rect">
            <a:avLst/>
          </a:prstGeom>
          <a:noFill/>
        </p:spPr>
        <p:txBody>
          <a:bodyPr wrap="none" rtlCol="0">
            <a:spAutoFit/>
          </a:bodyPr>
          <a:lstStyle/>
          <a:p>
            <a:r>
              <a:rPr lang="en-US" dirty="0"/>
              <a:t>Chinese</a:t>
            </a:r>
          </a:p>
        </p:txBody>
      </p:sp>
      <p:sp>
        <p:nvSpPr>
          <p:cNvPr id="5" name="TextBox 4"/>
          <p:cNvSpPr txBox="1"/>
          <p:nvPr/>
        </p:nvSpPr>
        <p:spPr>
          <a:xfrm>
            <a:off x="9740733" y="2594809"/>
            <a:ext cx="754630" cy="369332"/>
          </a:xfrm>
          <a:prstGeom prst="rect">
            <a:avLst/>
          </a:prstGeom>
          <a:noFill/>
        </p:spPr>
        <p:txBody>
          <a:bodyPr wrap="none" rtlCol="0">
            <a:spAutoFit/>
          </a:bodyPr>
          <a:lstStyle/>
          <a:p>
            <a:r>
              <a:rPr lang="en-US"/>
              <a:t>White</a:t>
            </a:r>
          </a:p>
        </p:txBody>
      </p:sp>
      <p:sp>
        <p:nvSpPr>
          <p:cNvPr id="6" name="TextBox 5"/>
          <p:cNvSpPr txBox="1"/>
          <p:nvPr/>
        </p:nvSpPr>
        <p:spPr>
          <a:xfrm>
            <a:off x="10074978" y="3522462"/>
            <a:ext cx="1796774" cy="369332"/>
          </a:xfrm>
          <a:prstGeom prst="rect">
            <a:avLst/>
          </a:prstGeom>
          <a:noFill/>
        </p:spPr>
        <p:txBody>
          <a:bodyPr wrap="none" rtlCol="0">
            <a:spAutoFit/>
          </a:bodyPr>
          <a:lstStyle/>
          <a:p>
            <a:r>
              <a:rPr lang="en-US" dirty="0"/>
              <a:t>African American</a:t>
            </a:r>
          </a:p>
        </p:txBody>
      </p:sp>
      <p:sp>
        <p:nvSpPr>
          <p:cNvPr id="7" name="TextBox 6"/>
          <p:cNvSpPr txBox="1"/>
          <p:nvPr/>
        </p:nvSpPr>
        <p:spPr>
          <a:xfrm>
            <a:off x="10118048" y="3067479"/>
            <a:ext cx="1921552" cy="369332"/>
          </a:xfrm>
          <a:prstGeom prst="rect">
            <a:avLst/>
          </a:prstGeom>
          <a:noFill/>
        </p:spPr>
        <p:txBody>
          <a:bodyPr wrap="none" rtlCol="0">
            <a:spAutoFit/>
          </a:bodyPr>
          <a:lstStyle/>
          <a:p>
            <a:r>
              <a:rPr lang="en-US"/>
              <a:t>Mexican American</a:t>
            </a:r>
          </a:p>
        </p:txBody>
      </p:sp>
      <p:pic>
        <p:nvPicPr>
          <p:cNvPr id="8" name="Picture 7"/>
          <p:cNvPicPr>
            <a:picLocks noChangeAspect="1"/>
          </p:cNvPicPr>
          <p:nvPr/>
        </p:nvPicPr>
        <p:blipFill>
          <a:blip r:embed="rId4"/>
          <a:stretch>
            <a:fillRect/>
          </a:stretch>
        </p:blipFill>
        <p:spPr>
          <a:xfrm>
            <a:off x="200590" y="1594393"/>
            <a:ext cx="4864846" cy="3115373"/>
          </a:xfrm>
          <a:prstGeom prst="rect">
            <a:avLst/>
          </a:prstGeom>
        </p:spPr>
      </p:pic>
      <p:sp>
        <p:nvSpPr>
          <p:cNvPr id="14" name="TextBox 13"/>
          <p:cNvSpPr txBox="1"/>
          <p:nvPr/>
        </p:nvSpPr>
        <p:spPr>
          <a:xfrm>
            <a:off x="3862650" y="1331514"/>
            <a:ext cx="1796774" cy="369332"/>
          </a:xfrm>
          <a:prstGeom prst="rect">
            <a:avLst/>
          </a:prstGeom>
          <a:noFill/>
        </p:spPr>
        <p:txBody>
          <a:bodyPr wrap="none" rtlCol="0">
            <a:spAutoFit/>
          </a:bodyPr>
          <a:lstStyle/>
          <a:p>
            <a:r>
              <a:rPr lang="en-US" dirty="0"/>
              <a:t>African American</a:t>
            </a:r>
          </a:p>
        </p:txBody>
      </p:sp>
      <p:sp>
        <p:nvSpPr>
          <p:cNvPr id="15" name="TextBox 14"/>
          <p:cNvSpPr txBox="1"/>
          <p:nvPr/>
        </p:nvSpPr>
        <p:spPr>
          <a:xfrm>
            <a:off x="2299416" y="1958082"/>
            <a:ext cx="925253" cy="369332"/>
          </a:xfrm>
          <a:prstGeom prst="rect">
            <a:avLst/>
          </a:prstGeom>
          <a:noFill/>
        </p:spPr>
        <p:txBody>
          <a:bodyPr wrap="none" rtlCol="0">
            <a:spAutoFit/>
          </a:bodyPr>
          <a:lstStyle/>
          <a:p>
            <a:r>
              <a:rPr lang="en-US" dirty="0"/>
              <a:t>Chinese</a:t>
            </a:r>
          </a:p>
        </p:txBody>
      </p:sp>
      <p:sp>
        <p:nvSpPr>
          <p:cNvPr id="16" name="TextBox 15"/>
          <p:cNvSpPr txBox="1"/>
          <p:nvPr/>
        </p:nvSpPr>
        <p:spPr>
          <a:xfrm>
            <a:off x="3485335" y="3327202"/>
            <a:ext cx="1921552" cy="369332"/>
          </a:xfrm>
          <a:prstGeom prst="rect">
            <a:avLst/>
          </a:prstGeom>
          <a:noFill/>
        </p:spPr>
        <p:txBody>
          <a:bodyPr wrap="none" rtlCol="0">
            <a:spAutoFit/>
          </a:bodyPr>
          <a:lstStyle/>
          <a:p>
            <a:r>
              <a:rPr lang="en-US"/>
              <a:t>Mexican American</a:t>
            </a:r>
          </a:p>
        </p:txBody>
      </p:sp>
      <p:sp>
        <p:nvSpPr>
          <p:cNvPr id="17" name="TextBox 16"/>
          <p:cNvSpPr txBox="1"/>
          <p:nvPr/>
        </p:nvSpPr>
        <p:spPr>
          <a:xfrm>
            <a:off x="4621326" y="1978265"/>
            <a:ext cx="754630" cy="369332"/>
          </a:xfrm>
          <a:prstGeom prst="rect">
            <a:avLst/>
          </a:prstGeom>
          <a:noFill/>
        </p:spPr>
        <p:txBody>
          <a:bodyPr wrap="none" rtlCol="0">
            <a:spAutoFit/>
          </a:bodyPr>
          <a:lstStyle/>
          <a:p>
            <a:r>
              <a:rPr lang="en-US"/>
              <a:t>White</a:t>
            </a:r>
          </a:p>
        </p:txBody>
      </p:sp>
      <p:sp>
        <p:nvSpPr>
          <p:cNvPr id="4" name="TextBox 3"/>
          <p:cNvSpPr txBox="1"/>
          <p:nvPr/>
        </p:nvSpPr>
        <p:spPr>
          <a:xfrm>
            <a:off x="838200" y="5105400"/>
            <a:ext cx="11033552" cy="923330"/>
          </a:xfrm>
          <a:prstGeom prst="rect">
            <a:avLst/>
          </a:prstGeom>
          <a:noFill/>
        </p:spPr>
        <p:txBody>
          <a:bodyPr wrap="square" rtlCol="0">
            <a:spAutoFit/>
          </a:bodyPr>
          <a:lstStyle/>
          <a:p>
            <a:r>
              <a:rPr lang="en-US" dirty="0"/>
              <a:t>Colin BA, Adair LS, </a:t>
            </a:r>
            <a:r>
              <a:rPr lang="en-US" dirty="0" err="1"/>
              <a:t>Popkin</a:t>
            </a:r>
            <a:r>
              <a:rPr lang="en-US" dirty="0"/>
              <a:t> BM. Ethnic differences in the association between body mass index and hypertension. Am J </a:t>
            </a:r>
            <a:r>
              <a:rPr lang="en-US" dirty="0" err="1"/>
              <a:t>Epidemiol</a:t>
            </a:r>
            <a:r>
              <a:rPr lang="en-US" dirty="0"/>
              <a:t>. 2002; 155: 346–53. </a:t>
            </a:r>
            <a:r>
              <a:rPr lang="en-US" dirty="0" err="1"/>
              <a:t>doi</a:t>
            </a:r>
            <a:r>
              <a:rPr lang="en-US" dirty="0"/>
              <a:t>: 10.1093/</a:t>
            </a:r>
            <a:r>
              <a:rPr lang="en-US" dirty="0" err="1"/>
              <a:t>aje</a:t>
            </a:r>
            <a:r>
              <a:rPr lang="en-US" dirty="0"/>
              <a:t>/155.4.346.</a:t>
            </a:r>
          </a:p>
          <a:p>
            <a:endParaRPr lang="en-US" dirty="0"/>
          </a:p>
        </p:txBody>
      </p:sp>
    </p:spTree>
    <p:extLst>
      <p:ext uri="{BB962C8B-B14F-4D97-AF65-F5344CB8AC3E}">
        <p14:creationId xmlns:p14="http://schemas.microsoft.com/office/powerpoint/2010/main" val="202012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par>
                                <p:cTn id="20" presetID="3" presetClass="entr" presetSubtype="10" fill="hold" nodeType="withEffect">
                                  <p:stCondLst>
                                    <p:cond delay="0"/>
                                  </p:stCondLst>
                                  <p:childTnLst>
                                    <p:set>
                                      <p:cBhvr>
                                        <p:cTn id="21" dur="1" fill="hold">
                                          <p:stCondLst>
                                            <p:cond delay="0"/>
                                          </p:stCondLst>
                                        </p:cTn>
                                        <p:tgtEl>
                                          <p:spTgt spid="16391"/>
                                        </p:tgtEl>
                                        <p:attrNameLst>
                                          <p:attrName>style.visibility</p:attrName>
                                        </p:attrNameLst>
                                      </p:cBhvr>
                                      <p:to>
                                        <p:strVal val="visible"/>
                                      </p:to>
                                    </p:set>
                                    <p:animEffect transition="in" filter="blinds(horizontal)">
                                      <p:cBhvr>
                                        <p:cTn id="22" dur="500"/>
                                        <p:tgtEl>
                                          <p:spTgt spid="16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Regulation of Blood Pressure</a:t>
            </a:r>
          </a:p>
        </p:txBody>
      </p:sp>
      <p:pic>
        <p:nvPicPr>
          <p:cNvPr id="3" name="Picture 2"/>
          <p:cNvPicPr>
            <a:picLocks noChangeAspect="1"/>
          </p:cNvPicPr>
          <p:nvPr/>
        </p:nvPicPr>
        <p:blipFill>
          <a:blip r:embed="rId2"/>
          <a:stretch>
            <a:fillRect/>
          </a:stretch>
        </p:blipFill>
        <p:spPr>
          <a:xfrm>
            <a:off x="838200" y="1119912"/>
            <a:ext cx="7384927" cy="5738088"/>
          </a:xfrm>
          <a:prstGeom prst="rect">
            <a:avLst/>
          </a:prstGeom>
        </p:spPr>
      </p:pic>
      <p:sp>
        <p:nvSpPr>
          <p:cNvPr id="4" name="Oval 3"/>
          <p:cNvSpPr/>
          <p:nvPr/>
        </p:nvSpPr>
        <p:spPr>
          <a:xfrm>
            <a:off x="2565400" y="4800600"/>
            <a:ext cx="762000" cy="6096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442965" y="2246055"/>
            <a:ext cx="3373581" cy="2554545"/>
          </a:xfrm>
          <a:prstGeom prst="rect">
            <a:avLst/>
          </a:prstGeom>
          <a:noFill/>
        </p:spPr>
        <p:txBody>
          <a:bodyPr wrap="square" rtlCol="0">
            <a:spAutoFit/>
          </a:bodyPr>
          <a:lstStyle/>
          <a:p>
            <a:r>
              <a:rPr lang="en-US" sz="3200" dirty="0"/>
              <a:t>How do you think chronic stress (</a:t>
            </a:r>
            <a:r>
              <a:rPr lang="en-US" sz="3200" i="1" dirty="0"/>
              <a:t>i.e. </a:t>
            </a:r>
            <a:r>
              <a:rPr lang="en-US" sz="3200" dirty="0"/>
              <a:t>cortisol) would affect blood pressure?</a:t>
            </a:r>
          </a:p>
        </p:txBody>
      </p:sp>
      <p:sp>
        <p:nvSpPr>
          <p:cNvPr id="6" name="TextBox 5"/>
          <p:cNvSpPr txBox="1"/>
          <p:nvPr/>
        </p:nvSpPr>
        <p:spPr>
          <a:xfrm>
            <a:off x="0" y="5441602"/>
            <a:ext cx="4052007" cy="1384995"/>
          </a:xfrm>
          <a:prstGeom prst="rect">
            <a:avLst/>
          </a:prstGeom>
          <a:noFill/>
        </p:spPr>
        <p:txBody>
          <a:bodyPr wrap="none" rtlCol="0">
            <a:spAutoFit/>
          </a:bodyPr>
          <a:lstStyle/>
          <a:p>
            <a:r>
              <a:rPr lang="en-US" sz="2800" b="1" dirty="0"/>
              <a:t>Key Mediators:</a:t>
            </a:r>
          </a:p>
          <a:p>
            <a:r>
              <a:rPr lang="en-US" sz="2800" dirty="0"/>
              <a:t>Noradrenaline (from CNS)</a:t>
            </a:r>
          </a:p>
          <a:p>
            <a:r>
              <a:rPr lang="en-US" sz="2800" dirty="0"/>
              <a:t>Adrenaline (From Adrenal)</a:t>
            </a:r>
          </a:p>
        </p:txBody>
      </p:sp>
    </p:spTree>
    <p:extLst>
      <p:ext uri="{BB962C8B-B14F-4D97-AF65-F5344CB8AC3E}">
        <p14:creationId xmlns:p14="http://schemas.microsoft.com/office/powerpoint/2010/main" val="849236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Obesity modification of blood pressure</a:t>
            </a:r>
          </a:p>
        </p:txBody>
      </p:sp>
      <p:pic>
        <p:nvPicPr>
          <p:cNvPr id="3" name="Picture 2"/>
          <p:cNvPicPr>
            <a:picLocks noChangeAspect="1"/>
          </p:cNvPicPr>
          <p:nvPr/>
        </p:nvPicPr>
        <p:blipFill>
          <a:blip r:embed="rId2"/>
          <a:stretch>
            <a:fillRect/>
          </a:stretch>
        </p:blipFill>
        <p:spPr>
          <a:xfrm>
            <a:off x="3041650" y="1690688"/>
            <a:ext cx="5518150" cy="4750407"/>
          </a:xfrm>
          <a:prstGeom prst="rect">
            <a:avLst/>
          </a:prstGeom>
        </p:spPr>
      </p:pic>
    </p:spTree>
    <p:extLst>
      <p:ext uri="{BB962C8B-B14F-4D97-AF65-F5344CB8AC3E}">
        <p14:creationId xmlns:p14="http://schemas.microsoft.com/office/powerpoint/2010/main" val="1212122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Thinking About Mechanisms Linking Increased Weight to Hypertension</a:t>
            </a:r>
          </a:p>
        </p:txBody>
      </p:sp>
      <p:sp>
        <p:nvSpPr>
          <p:cNvPr id="3" name="Content Placeholder 2"/>
          <p:cNvSpPr>
            <a:spLocks noGrp="1"/>
          </p:cNvSpPr>
          <p:nvPr>
            <p:ph idx="1"/>
          </p:nvPr>
        </p:nvSpPr>
        <p:spPr>
          <a:xfrm>
            <a:off x="838200" y="1825625"/>
            <a:ext cx="7505700" cy="4351338"/>
          </a:xfrm>
        </p:spPr>
        <p:txBody>
          <a:bodyPr>
            <a:normAutofit/>
          </a:bodyPr>
          <a:lstStyle/>
          <a:p>
            <a:r>
              <a:rPr lang="en-US" dirty="0"/>
              <a:t>First as a group discuss how obesity affects energy expenditure</a:t>
            </a:r>
          </a:p>
          <a:p>
            <a:r>
              <a:rPr lang="en-US" dirty="0"/>
              <a:t>Increased energy expenditure is due to sympathetic nervous system activity</a:t>
            </a:r>
          </a:p>
          <a:p>
            <a:r>
              <a:rPr lang="en-US" dirty="0"/>
              <a:t>How would this adaptation affect blood pressure?</a:t>
            </a:r>
          </a:p>
          <a:p>
            <a:r>
              <a:rPr lang="en-US" dirty="0"/>
              <a:t>This pathways flows through the Leptin/</a:t>
            </a:r>
            <a:r>
              <a:rPr lang="en-US" dirty="0" err="1"/>
              <a:t>Melanocortin</a:t>
            </a:r>
            <a:r>
              <a:rPr lang="en-US" dirty="0"/>
              <a:t> system.  If someone has a mutation in </a:t>
            </a:r>
            <a:r>
              <a:rPr lang="en-US" i="1" dirty="0"/>
              <a:t>MC4R</a:t>
            </a:r>
            <a:r>
              <a:rPr lang="en-US" dirty="0"/>
              <a:t> would they be obese?  Hypertensive?  Why or why not?</a:t>
            </a:r>
          </a:p>
        </p:txBody>
      </p:sp>
      <p:pic>
        <p:nvPicPr>
          <p:cNvPr id="5" name="Picture 4"/>
          <p:cNvPicPr>
            <a:picLocks noChangeAspect="1"/>
          </p:cNvPicPr>
          <p:nvPr/>
        </p:nvPicPr>
        <p:blipFill>
          <a:blip r:embed="rId2"/>
          <a:stretch>
            <a:fillRect/>
          </a:stretch>
        </p:blipFill>
        <p:spPr>
          <a:xfrm>
            <a:off x="9212409" y="365125"/>
            <a:ext cx="2740104" cy="6328611"/>
          </a:xfrm>
          <a:prstGeom prst="rect">
            <a:avLst/>
          </a:prstGeom>
        </p:spPr>
      </p:pic>
    </p:spTree>
    <p:extLst>
      <p:ext uri="{BB962C8B-B14F-4D97-AF65-F5344CB8AC3E}">
        <p14:creationId xmlns:p14="http://schemas.microsoft.com/office/powerpoint/2010/main" val="98762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837</Words>
  <Application>Microsoft Macintosh PowerPoint</Application>
  <PresentationFormat>Widescreen</PresentationFormat>
  <Paragraphs>121</Paragraphs>
  <Slides>18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ＭＳ Ｐゴシック</vt:lpstr>
      <vt:lpstr>Arial</vt:lpstr>
      <vt:lpstr>Calibri</vt:lpstr>
      <vt:lpstr>Calibri Light</vt:lpstr>
      <vt:lpstr>Mangal</vt:lpstr>
      <vt:lpstr>Office Theme</vt:lpstr>
      <vt:lpstr>Obesity and Cardiovascular Disease</vt:lpstr>
      <vt:lpstr>Learning Objectives</vt:lpstr>
      <vt:lpstr>Heart Disease</vt:lpstr>
      <vt:lpstr>What are some other risk factors for CVD?</vt:lpstr>
      <vt:lpstr>Problems Associated with Hypertension</vt:lpstr>
      <vt:lpstr>Obesity and Hypertension</vt:lpstr>
      <vt:lpstr>Normal Regulation of Blood Pressure</vt:lpstr>
      <vt:lpstr>Obesity modification of blood pressure</vt:lpstr>
      <vt:lpstr>Thinking About Mechanisms Linking Increased Weight to Hypertension</vt:lpstr>
      <vt:lpstr>Modest Weight Loss -&gt; Big Improvements</vt:lpstr>
      <vt:lpstr>How does the liver release triglycerides?</vt:lpstr>
      <vt:lpstr>If muscle and adipose arent using the VLDL…</vt:lpstr>
      <vt:lpstr>Atherosclerosis and Thrombosis</vt:lpstr>
      <vt:lpstr>Obesity and recovery from heart failure</vt:lpstr>
      <vt:lpstr>Connections between Insulin Resistance and Hyperlipidemia</vt:lpstr>
      <vt:lpstr>Metabolic Syndrome</vt:lpstr>
      <vt:lpstr>Concept Map</vt:lpstr>
      <vt:lpstr>Concept Mapping Exercise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Obesity and Cardiovascular Disease</dc:title>
  <dc:creator>Dave Bridges</dc:creator>
  <cp:lastModifiedBy>Dave Bridges</cp:lastModifiedBy>
  <cp:revision>16</cp:revision>
  <cp:lastPrinted>2017-10-24T12:43:44Z</cp:lastPrinted>
  <dcterms:created xsi:type="dcterms:W3CDTF">2017-10-22T15:43:16Z</dcterms:created>
  <dcterms:modified xsi:type="dcterms:W3CDTF">2018-10-25T14:26:04Z</dcterms:modified>
</cp:coreProperties>
</file>